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71731" autoAdjust="0"/>
  </p:normalViewPr>
  <p:slideViewPr>
    <p:cSldViewPr>
      <p:cViewPr varScale="1">
        <p:scale>
          <a:sx n="62" d="100"/>
          <a:sy n="62" d="100"/>
        </p:scale>
        <p:origin x="994" y="34"/>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2001%E2%80%9302_NBA_season" TargetMode="External"/><Relationship Id="rId3" Type="http://schemas.openxmlformats.org/officeDocument/2006/relationships/hyperlink" Target="https://www.britannica.com/sports/basketball" TargetMode="External"/><Relationship Id="rId7" Type="http://schemas.openxmlformats.org/officeDocument/2006/relationships/hyperlink" Target="https://en.wikipedia.org/wiki/Vancouver_Grizzli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ansion_of_the_National_Basketball_Association" TargetMode="External"/><Relationship Id="rId5" Type="http://schemas.openxmlformats.org/officeDocument/2006/relationships/hyperlink" Target="https://www.britannica.com/topic/National-Basketball-Association" TargetMode="External"/><Relationship Id="rId4" Type="http://schemas.openxmlformats.org/officeDocument/2006/relationships/hyperlink" Target="https://www.britannica.com/place/Toront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300" b="1" i="0" kern="1200" dirty="0">
                <a:solidFill>
                  <a:schemeClr val="tx1"/>
                </a:solidFill>
                <a:effectLst/>
                <a:latin typeface="+mn-lt"/>
                <a:ea typeface="+mn-ea"/>
                <a:cs typeface="+mn-cs"/>
              </a:rPr>
              <a:t>Toronto Raptors</a:t>
            </a:r>
            <a:r>
              <a:rPr lang="en-US" sz="1300" b="0" i="0" kern="1200" dirty="0">
                <a:solidFill>
                  <a:schemeClr val="tx1"/>
                </a:solidFill>
                <a:effectLst/>
                <a:latin typeface="+mn-lt"/>
                <a:ea typeface="+mn-ea"/>
                <a:cs typeface="+mn-cs"/>
              </a:rPr>
              <a:t>, Canadian professional </a:t>
            </a:r>
            <a:r>
              <a:rPr lang="en-US" sz="1300" b="0" i="0" u="none" strike="noStrike" kern="1200" dirty="0">
                <a:solidFill>
                  <a:schemeClr val="tx1"/>
                </a:solidFill>
                <a:effectLst/>
                <a:latin typeface="+mn-lt"/>
                <a:ea typeface="+mn-ea"/>
                <a:cs typeface="+mn-cs"/>
                <a:hlinkClick r:id="rId3"/>
              </a:rPr>
              <a:t>basketball</a:t>
            </a:r>
            <a:r>
              <a:rPr lang="en-US" sz="1300" b="0" i="0" kern="1200" dirty="0">
                <a:solidFill>
                  <a:schemeClr val="tx1"/>
                </a:solidFill>
                <a:effectLst/>
                <a:latin typeface="+mn-lt"/>
                <a:ea typeface="+mn-ea"/>
                <a:cs typeface="+mn-cs"/>
              </a:rPr>
              <a:t> team based in </a:t>
            </a:r>
            <a:r>
              <a:rPr lang="en-US" sz="1300" b="0" i="0" u="none" strike="noStrike" kern="1200" dirty="0">
                <a:solidFill>
                  <a:schemeClr val="tx1"/>
                </a:solidFill>
                <a:effectLst/>
                <a:latin typeface="+mn-lt"/>
                <a:ea typeface="+mn-ea"/>
                <a:cs typeface="+mn-cs"/>
                <a:hlinkClick r:id="rId4"/>
              </a:rPr>
              <a:t>Toronto</a:t>
            </a:r>
            <a:r>
              <a:rPr lang="en-US" sz="1300" b="0" i="0" kern="1200" dirty="0">
                <a:solidFill>
                  <a:schemeClr val="tx1"/>
                </a:solidFill>
                <a:effectLst/>
                <a:latin typeface="+mn-lt"/>
                <a:ea typeface="+mn-ea"/>
                <a:cs typeface="+mn-cs"/>
              </a:rPr>
              <a:t> that plays in </a:t>
            </a:r>
            <a:r>
              <a:rPr lang="en-US" sz="1300" b="0" i="0" u="none" strike="noStrike" kern="1200" dirty="0">
                <a:solidFill>
                  <a:schemeClr val="tx1"/>
                </a:solidFill>
                <a:effectLst/>
                <a:latin typeface="+mn-lt"/>
                <a:ea typeface="+mn-ea"/>
                <a:cs typeface="+mn-cs"/>
                <a:hlinkClick r:id="rId5"/>
              </a:rPr>
              <a:t>National Basketball Association</a:t>
            </a:r>
            <a:r>
              <a:rPr lang="en-US" sz="1300" b="0" i="0" kern="1200" dirty="0">
                <a:solidFill>
                  <a:schemeClr val="tx1"/>
                </a:solidFill>
                <a:effectLst/>
                <a:latin typeface="+mn-lt"/>
                <a:ea typeface="+mn-ea"/>
                <a:cs typeface="+mn-cs"/>
              </a:rPr>
              <a:t> known as NBA. The Raptors have won one conference title and one NBA championship (both 2019). </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300" b="0" i="0" kern="1200" dirty="0">
                <a:solidFill>
                  <a:schemeClr val="tx1"/>
                </a:solidFill>
                <a:effectLst/>
                <a:latin typeface="+mn-lt"/>
                <a:ea typeface="+mn-ea"/>
                <a:cs typeface="+mn-cs"/>
              </a:rPr>
              <a:t>The team was founded in 1995 as part of the NBA's </a:t>
            </a:r>
            <a:r>
              <a:rPr lang="en-US" sz="1300" b="0" i="0" u="none" strike="noStrike" kern="1200" dirty="0">
                <a:solidFill>
                  <a:schemeClr val="tx1"/>
                </a:solidFill>
                <a:effectLst/>
                <a:latin typeface="+mn-lt"/>
                <a:ea typeface="+mn-ea"/>
                <a:cs typeface="+mn-cs"/>
                <a:hlinkClick r:id="rId6" tooltip="Expansion of the National Basketball Association"/>
              </a:rPr>
              <a:t>expansion</a:t>
            </a:r>
            <a:r>
              <a:rPr lang="en-US" sz="1300" b="0" i="0" kern="1200" dirty="0">
                <a:solidFill>
                  <a:schemeClr val="tx1"/>
                </a:solidFill>
                <a:effectLst/>
                <a:latin typeface="+mn-lt"/>
                <a:ea typeface="+mn-ea"/>
                <a:cs typeface="+mn-cs"/>
              </a:rPr>
              <a:t> into Canada, along with the </a:t>
            </a:r>
            <a:r>
              <a:rPr lang="en-US" sz="1300" b="0" i="0" u="none" strike="noStrike" kern="1200" dirty="0">
                <a:solidFill>
                  <a:schemeClr val="tx1"/>
                </a:solidFill>
                <a:effectLst/>
                <a:latin typeface="+mn-lt"/>
                <a:ea typeface="+mn-ea"/>
                <a:cs typeface="+mn-cs"/>
                <a:hlinkClick r:id="rId7" tooltip="Vancouver Grizzlies"/>
              </a:rPr>
              <a:t>Vancouver Grizzlies</a:t>
            </a:r>
            <a:r>
              <a:rPr lang="en-US" sz="1300" b="0" i="0" kern="1200" dirty="0">
                <a:solidFill>
                  <a:schemeClr val="tx1"/>
                </a:solidFill>
                <a:effectLst/>
                <a:latin typeface="+mn-lt"/>
                <a:ea typeface="+mn-ea"/>
                <a:cs typeface="+mn-cs"/>
              </a:rPr>
              <a:t>. Since the </a:t>
            </a:r>
            <a:r>
              <a:rPr lang="en-US" sz="1300" b="0" i="0" u="none" strike="noStrike" kern="1200" dirty="0">
                <a:solidFill>
                  <a:schemeClr val="tx1"/>
                </a:solidFill>
                <a:effectLst/>
                <a:latin typeface="+mn-lt"/>
                <a:ea typeface="+mn-ea"/>
                <a:cs typeface="+mn-cs"/>
                <a:hlinkClick r:id="rId8" tooltip="2001–02 NBA season"/>
              </a:rPr>
              <a:t>2001–02 season</a:t>
            </a:r>
            <a:r>
              <a:rPr lang="en-US" sz="1300" b="0" i="0" kern="1200" dirty="0">
                <a:solidFill>
                  <a:schemeClr val="tx1"/>
                </a:solidFill>
                <a:effectLst/>
                <a:latin typeface="+mn-lt"/>
                <a:ea typeface="+mn-ea"/>
                <a:cs typeface="+mn-cs"/>
              </a:rPr>
              <a:t>, the Raptors have been the only Canadian-based team in the league.</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As of 2020, The Toronto Raptors are worth 2.1 billion USD. There were key players added in 2019 who contributed to critical wins during the season and championship playoff run. However,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a:t>
            </a:r>
            <a:r>
              <a:rPr lang="en-US" sz="1400">
                <a:solidFill>
                  <a:srgbClr val="2D2E2D"/>
                </a:solidFill>
              </a:rPr>
              <a:t>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would meet at least 3 times per week at scheduled times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sharing of knowledge is important. Only 1 of the 3 members had specific understanding of the subject which was passed along to the group as we all became more familiar with the data. We created document of useful links and meeting minutes to help us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8" name="Picture 7">
            <a:extLst>
              <a:ext uri="{FF2B5EF4-FFF2-40B4-BE49-F238E27FC236}">
                <a16:creationId xmlns:a16="http://schemas.microsoft.com/office/drawing/2014/main" id="{605C9002-0872-4C96-9271-622AB5A7A8A9}"/>
              </a:ext>
            </a:extLst>
          </p:cNvPr>
          <p:cNvPicPr>
            <a:picLocks noChangeAspect="1"/>
          </p:cNvPicPr>
          <p:nvPr/>
        </p:nvPicPr>
        <p:blipFill>
          <a:blip r:embed="rId3"/>
          <a:stretch>
            <a:fillRect/>
          </a:stretch>
        </p:blipFill>
        <p:spPr>
          <a:xfrm>
            <a:off x="982638" y="2709714"/>
            <a:ext cx="10369152" cy="3779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3" name="Picture 2">
            <a:extLst>
              <a:ext uri="{FF2B5EF4-FFF2-40B4-BE49-F238E27FC236}">
                <a16:creationId xmlns:a16="http://schemas.microsoft.com/office/drawing/2014/main" id="{7C73DAD2-DBA6-4044-83F9-321BAB9C3017}"/>
              </a:ext>
            </a:extLst>
          </p:cNvPr>
          <p:cNvPicPr>
            <a:picLocks noChangeAspect="1"/>
          </p:cNvPicPr>
          <p:nvPr/>
        </p:nvPicPr>
        <p:blipFill>
          <a:blip r:embed="rId3"/>
          <a:stretch>
            <a:fillRect/>
          </a:stretch>
        </p:blipFill>
        <p:spPr>
          <a:xfrm>
            <a:off x="4799062" y="1413570"/>
            <a:ext cx="6705600" cy="5143500"/>
          </a:xfrm>
          <a:prstGeom prst="rect">
            <a:avLst/>
          </a:prstGeom>
        </p:spPr>
      </p:pic>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Architect</a:t>
            </a:r>
          </a:p>
          <a:p>
            <a:pPr>
              <a:buFont typeface="Arial" panose="020B0604020202020204" pitchFamily="34" charset="0"/>
              <a:buChar char="•"/>
            </a:pPr>
            <a:r>
              <a:rPr lang="en-US" altLang="ko-KR" sz="2400" dirty="0"/>
              <a:t>Programming Architect / Manager</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Cindy initial analysis</a:t>
            </a:r>
          </a:p>
          <a:p>
            <a:pPr>
              <a:buFont typeface="Arial" panose="020B0604020202020204" pitchFamily="34" charset="0"/>
              <a:buChar char="•"/>
            </a:pPr>
            <a:endParaRPr lang="ko-KR" altLang="en-US" dirty="0"/>
          </a:p>
        </p:txBody>
      </p:sp>
      <p:pic>
        <p:nvPicPr>
          <p:cNvPr id="1026" name="Picture 2">
            <a:extLst>
              <a:ext uri="{FF2B5EF4-FFF2-40B4-BE49-F238E27FC236}">
                <a16:creationId xmlns:a16="http://schemas.microsoft.com/office/drawing/2014/main" id="{AB5D32EB-6222-42B5-9BF2-99F005BD3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206" y="1354670"/>
            <a:ext cx="7620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0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pic>
        <p:nvPicPr>
          <p:cNvPr id="2050" name="Picture 2">
            <a:extLst>
              <a:ext uri="{FF2B5EF4-FFF2-40B4-BE49-F238E27FC236}">
                <a16:creationId xmlns:a16="http://schemas.microsoft.com/office/drawing/2014/main" id="{B26F71E5-0DF7-4882-8BD7-6EC7329F7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50" y="1851562"/>
            <a:ext cx="8856984" cy="50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76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12401</TotalTime>
  <Words>1491</Words>
  <Application>Microsoft Office PowerPoint</Application>
  <PresentationFormat>Custom</PresentationFormat>
  <Paragraphs>255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맑은 고딕</vt:lpstr>
      <vt:lpstr>Times New Roman</vt:lpstr>
      <vt:lpstr>굴림체</vt:lpstr>
      <vt:lpstr>Calibri Light</vt:lpstr>
      <vt:lpstr>Noto Sans</vt:lpstr>
      <vt:lpstr>Calibri</vt:lpstr>
      <vt:lpstr>Arial</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69</cp:revision>
  <dcterms:created xsi:type="dcterms:W3CDTF">2010-02-01T08:03:16Z</dcterms:created>
  <dcterms:modified xsi:type="dcterms:W3CDTF">2021-03-21T06:28:38Z</dcterms:modified>
  <cp:category>www.slidemembers.com</cp:category>
</cp:coreProperties>
</file>